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62" r:id="rId6"/>
    <p:sldId id="268" r:id="rId7"/>
    <p:sldId id="264" r:id="rId8"/>
    <p:sldId id="267" r:id="rId9"/>
    <p:sldId id="265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52" y="1203598"/>
            <a:ext cx="4671804" cy="9361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38.03.10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и коммунальная инфраструктура</a:t>
            </a:r>
          </a:p>
        </p:txBody>
      </p:sp>
      <p:pic>
        <p:nvPicPr>
          <p:cNvPr id="1026" name="Picture 2" descr="D:\Москва\Вузы\МГСУ ЛЮВ\Агитация\ЖКХ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53113"/>
            <a:ext cx="2378794" cy="189064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75806"/>
            <a:ext cx="2520280" cy="15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сква\Вузы\МГСУ ЛЮВ\Агитация\Экскурсия 22 января\Экскурсия 22 января\V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75806"/>
            <a:ext cx="2596710" cy="1559780"/>
          </a:xfrm>
          <a:prstGeom prst="rect">
            <a:avLst/>
          </a:prstGeom>
          <a:noFill/>
        </p:spPr>
      </p:pic>
      <p:pic>
        <p:nvPicPr>
          <p:cNvPr id="1028" name="Picture 4" descr="D:\Москва\Вузы\МГСУ ЛЮВ\Агитация\Экскурсия 22 января\Экскурсия 22 января\IMG_9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7774"/>
            <a:ext cx="2016224" cy="134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419983" y="3015978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32666" y="3076719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83" y="3658082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00327" y="3514093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и коммунальная инфраструктура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814831"/>
            <a:ext cx="6130808" cy="3585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 хозяйство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отрасль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обеспечивающая население жизненно важными услугами, а промышленность – необходимой инфраструктурой. </a:t>
            </a:r>
          </a:p>
          <a:p>
            <a:pPr marL="0" indent="0" algn="just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жилищно-коммунального хозяйства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4,1 трлн руб.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соответствует 5,8% валового внутреннего продукта России.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285314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8434" y="475755"/>
            <a:ext cx="61600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сфере жилищно-коммунального хозяйства функционирует свыше 52 тысяч организаций различных форм собственности, оказывающих жилищно-коммунальные услуги. </a:t>
            </a:r>
          </a:p>
          <a:p>
            <a:pPr algn="just"/>
            <a:r>
              <a:rPr lang="ru-RU" sz="1600" dirty="0"/>
              <a:t>В отрасли задействованы около </a:t>
            </a:r>
            <a:r>
              <a:rPr lang="ru-RU" sz="1600" b="1" i="1" dirty="0"/>
              <a:t>2,4 млн человек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Поскольку </a:t>
            </a:r>
            <a:r>
              <a:rPr lang="ru-RU" sz="1600" b="1" i="1" dirty="0"/>
              <a:t>основными целями государственной политики в сфере жилищно-коммунального хозяйства </a:t>
            </a:r>
            <a:r>
              <a:rPr lang="ru-RU" sz="1600" dirty="0"/>
              <a:t>в соответствии с Указом Президента Российской Федерации от 7 мая 2012 г. № 600 «О мерах по обеспечению граждан Российской Федерации доступным и комфортным жильем и повышению качества жилищно-коммунальных услуг» являются </a:t>
            </a:r>
            <a:r>
              <a:rPr lang="ru-RU" sz="1600" b="1" i="1" dirty="0"/>
              <a:t>повышение качества и надежности жилищно-коммунальных услуг, обеспечение их доступности для населения</a:t>
            </a:r>
            <a:r>
              <a:rPr lang="ru-RU" sz="1600" dirty="0"/>
              <a:t>, отрасль </a:t>
            </a:r>
            <a:r>
              <a:rPr lang="ru-RU" sz="1600" b="1" i="1" dirty="0"/>
              <a:t>нуждается в молодых, ответственных и перспективных кадрах</a:t>
            </a:r>
            <a:r>
              <a:rPr lang="ru-RU" sz="1600" dirty="0"/>
              <a:t>, которые готовы учиться и получать новые знания и опыт.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86" y="932299"/>
            <a:ext cx="2311147" cy="1639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561" y="2931790"/>
            <a:ext cx="2320874" cy="136815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0AB6E9CB-57C6-4B7F-B60B-08218220849C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4896544" cy="85725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и коммунальная инфраструктура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0865"/>
            <a:ext cx="5829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Воспроизводство жилищного фонда Российской Федерации, включая реновацию, модернизацию, реконструкцию и проведение капитального ремонта, находится в числе основных задач в системе управления жилищной недвижимостью.</a:t>
            </a:r>
          </a:p>
          <a:p>
            <a:pPr algn="just"/>
            <a:r>
              <a:rPr lang="ru-RU" sz="1400" dirty="0"/>
              <a:t>Проблема реализации активной воспроизводственной политики в жилищной сфере требует оптимизации планирования структуры ресурсов и объемов строительства новых объектов, реконструкции и капитального ремонта эксплуатируемых зданий, взаимоувязанных в единый цикл в условиях обновления городской застройки.</a:t>
            </a:r>
          </a:p>
          <a:p>
            <a:pPr algn="just"/>
            <a:r>
              <a:rPr lang="ru-RU" sz="1400" dirty="0"/>
              <a:t>Достижение поставленных целей и задач, а также реализация мероприятий приведет к созданию сбалансированной (между потребителями и производителями жилищно-коммунальных услуг) модели отношений в сфере жилищно-коммунального хозяйства, в основу которой будет положено, с одной стороны, обеспечение потребителей качественными жилищно-коммунальными услугами, и, с другой стороны, обеспечение доходности для инвесторов.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1132" y="908720"/>
            <a:ext cx="2976506" cy="1841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2859782"/>
            <a:ext cx="2016223" cy="113412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7311262-7D81-4864-AAC9-6F6BEBB6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и коммунальная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9582"/>
            <a:ext cx="5976664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Ключевые направления карьерного развития выпускников: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управляющих организаций в ЖКХ;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государственных органов управления в сфере ЖКХ;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муниципальных органов управления;</a:t>
            </a:r>
          </a:p>
          <a:p>
            <a:pPr marL="0" indent="0" algn="just">
              <a:buFontTx/>
              <a:buChar char="-"/>
            </a:pPr>
            <a:r>
              <a:rPr lang="ru-RU" sz="1600" dirty="0"/>
              <a:t> руководители и специалисты организаций государственного жилищного надзора;</a:t>
            </a:r>
          </a:p>
          <a:p>
            <a:pPr marL="0" indent="0" algn="just">
              <a:buFontTx/>
              <a:buChar char="-"/>
            </a:pPr>
            <a:r>
              <a:rPr lang="ru-RU" sz="1600" dirty="0"/>
              <a:t> руководители и специалисты фонда капитального ремонта, ГК «Фонд содействия реформированию ЖКХ», фонда реновации жилья и др.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9542"/>
            <a:ext cx="2242284" cy="1612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9" y="2355726"/>
            <a:ext cx="2016224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843558"/>
            <a:ext cx="4824536" cy="32553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u="sng" dirty="0"/>
              <a:t>Представители работодателей: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Фонд капитального ремонта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Фонд капитального ремонта Московской области,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ГК «Фонд содействия реформированию ЖКХ»,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ГЖИ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ГЖИ Московской области,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Департамент ЖКХ и благоустройства города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Министерство ЖКХ Московской области,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Комитет по ЖКХ и жилищной политике Государственной Думы,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ООО «Управление и эксплуатация недвижимости «Эталон»,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Группа компаний «Смарт-Сервис»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УО «Пик-комфорт»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757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580" y="491093"/>
            <a:ext cx="1814573" cy="120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22980"/>
            <a:ext cx="1912294" cy="995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9366" y="1588055"/>
            <a:ext cx="1720586" cy="1290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6309"/>
            <a:ext cx="2147032" cy="523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710" y="920192"/>
            <a:ext cx="1229122" cy="1229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74" y="3401661"/>
            <a:ext cx="2016224" cy="697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0068" y="2539069"/>
            <a:ext cx="1678682" cy="517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075" y="4227934"/>
            <a:ext cx="1905000" cy="666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295" y="2312613"/>
            <a:ext cx="2203457" cy="1134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28594" y="3098878"/>
            <a:ext cx="1762129" cy="9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/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500" dirty="0"/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700" b="1" i="1" dirty="0"/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13008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545D2E-3A37-4707-827A-4C9713C23F68}"/>
              </a:ext>
            </a:extLst>
          </p:cNvPr>
          <p:cNvSpPr/>
          <p:nvPr/>
        </p:nvSpPr>
        <p:spPr>
          <a:xfrm>
            <a:off x="314453" y="4425909"/>
            <a:ext cx="6201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183978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5904656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Программа обучения включает следующие основные направления: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организация технологических процессов предприятий и организаций сферы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программные и проектные методы развития жилищного фонда и коммунальной инфраструктуры;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процессное планирование ремонтно-эксплуатационной и производственно-хозяйственной деятельности предприятий жилищного и коммунального сервиса;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методы повышения инвестиционной привлекательности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мониторинг и оценка технического состояния объектов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модели инвестирования городских программ и проектов;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инновационные технологии и цифровая экономика в сфере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диспетчеризация и информатизация в сфере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объекты городской среды: индексы качества развития;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градостроительство и эксплуатационное обновление объектов городской среды;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жизненные циклы строительства и эксплуатации объектов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воспроизводственные процессы в сфере ЖКХ;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реконструкция и капитальный ремонт объектов ЖКХ.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</a:t>
            </a:r>
          </a:p>
        </p:txBody>
      </p:sp>
      <p:pic>
        <p:nvPicPr>
          <p:cNvPr id="6146" name="Picture 2" descr="D:\Москва\Вузы\МГСУ ЛЮВ\Агитация\ЖКХ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7574"/>
            <a:ext cx="2560284" cy="14401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71750"/>
            <a:ext cx="242646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1488</TotalTime>
  <Words>658</Words>
  <Application>Microsoft Office PowerPoint</Application>
  <PresentationFormat>Экран (16:9)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Мяу</vt:lpstr>
      <vt:lpstr>38.03.10 Жилищное хозяйство и коммунальная инфраструктура</vt:lpstr>
      <vt:lpstr>Жилищное хозяйство и коммунальная инфраструктура</vt:lpstr>
      <vt:lpstr>Презентация PowerPoint</vt:lpstr>
      <vt:lpstr>Жилищное хозяйство и коммунальная инфраструктура</vt:lpstr>
      <vt:lpstr>Кем я смогу работать?</vt:lpstr>
      <vt:lpstr>Кем я смогу работать?</vt:lpstr>
      <vt:lpstr>Выпускающая кафедра</vt:lpstr>
      <vt:lpstr>Выпускающая кафедра</vt:lpstr>
      <vt:lpstr>Области знаний и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38.03.10 Жилищное хозяйство и коммунальная инфраструктура</dc:title>
  <dc:creator>Бороздина Светлана Михайловна</dc:creator>
  <cp:lastModifiedBy>Судакова Анна Александровна</cp:lastModifiedBy>
  <cp:revision>3</cp:revision>
  <dcterms:created xsi:type="dcterms:W3CDTF">2020-05-28T10:33:51Z</dcterms:created>
  <dcterms:modified xsi:type="dcterms:W3CDTF">2021-04-14T17:28:38Z</dcterms:modified>
</cp:coreProperties>
</file>